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rabatos" panose="020B0604020202020204" charset="0"/>
      <p:regular r:id="rId15"/>
      <p:bold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397" userDrawn="1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FF9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4" y="56"/>
      </p:cViewPr>
      <p:guideLst>
        <p:guide orient="horz" pos="2160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C482B7-B6C7-4716-948C-2269E9CC9C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3C3EC-63A2-4BB7-81C4-8FE4E50945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55CFC2-3D6A-4220-B69E-4C5CB18821E6}" type="datetimeFigureOut">
              <a:rPr lang="en-GB"/>
              <a:pPr>
                <a:defRPr/>
              </a:pPr>
              <a:t>13/05/2020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4EE6D-5E3A-477F-AFCC-38F4B80623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5796D-3327-4014-9610-BDCBC0231F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4364C8-737A-4A6B-B0A0-4B975D86B9E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88D879-101A-4CB0-B591-27690088ED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6CC76-AF6C-496D-9ACD-29D1FFE481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A0F4DA-1245-41F0-B79F-882304DCBE57}" type="datetimeFigureOut">
              <a:rPr lang="en-GB"/>
              <a:pPr>
                <a:defRPr/>
              </a:pPr>
              <a:t>13/05/2020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BEA1CE-ACCB-4844-9485-49977F32DA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76037B-204F-46BA-A632-42E3BC0E7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103EA-93CA-4CBF-B214-46DB62EDFD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B409F-1645-4ADF-A993-0B715DBB7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431634-34EE-459B-9ED8-3CCD1B92005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20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9B77BB1-4A12-4FE4-9DED-FC55DD6178E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79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6B73BF0-1F04-4B24-9441-3CD4B4CA79C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80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79EC76BE-0926-49EA-9845-7AF23F12AF82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B263F39E-99B1-4810-BEB2-68F3C62CAD4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4C228F-3652-48E1-824A-CA341979F1B9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AB897E-ACD5-4025-B805-D0E9DAE50963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046644D-4091-4118-832E-DE0A8439BD4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067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96900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400" dirty="0">
                <a:latin typeface="Garabatos" panose="02000503000000020003" pitchFamily="2" charset="0"/>
              </a:rPr>
              <a:t>¿</a:t>
            </a:r>
            <a:r>
              <a:rPr lang="en-GB" altLang="en-US" sz="2400" dirty="0" err="1">
                <a:latin typeface="Garabatos" panose="02000503000000020003" pitchFamily="2" charset="0"/>
              </a:rPr>
              <a:t>Qué</a:t>
            </a:r>
            <a:r>
              <a:rPr lang="en-GB" altLang="en-US" sz="2400" dirty="0">
                <a:latin typeface="Garabatos" panose="02000503000000020003" pitchFamily="2" charset="0"/>
              </a:rPr>
              <a:t> </a:t>
            </a:r>
            <a:r>
              <a:rPr lang="en-GB" altLang="en-US" sz="2400" dirty="0" err="1">
                <a:latin typeface="Garabatos" panose="02000503000000020003" pitchFamily="2" charset="0"/>
              </a:rPr>
              <a:t>tienen</a:t>
            </a:r>
            <a:r>
              <a:rPr lang="en-GB" altLang="en-US" sz="2400" dirty="0">
                <a:latin typeface="Garabatos" panose="02000503000000020003" pitchFamily="2" charset="0"/>
              </a:rPr>
              <a:t> </a:t>
            </a:r>
            <a:r>
              <a:rPr lang="en-GB" altLang="en-US" sz="2400" dirty="0" err="1">
                <a:latin typeface="Garabatos" panose="02000503000000020003" pitchFamily="2" charset="0"/>
              </a:rPr>
              <a:t>en</a:t>
            </a:r>
            <a:r>
              <a:rPr lang="en-GB" altLang="en-US" sz="2400" dirty="0">
                <a:latin typeface="Garabatos" panose="02000503000000020003" pitchFamily="2" charset="0"/>
              </a:rPr>
              <a:t> </a:t>
            </a:r>
            <a:r>
              <a:rPr lang="en-GB" altLang="en-US" sz="2400" dirty="0" err="1">
                <a:latin typeface="Garabatos" panose="02000503000000020003" pitchFamily="2" charset="0"/>
              </a:rPr>
              <a:t>común</a:t>
            </a:r>
            <a:r>
              <a:rPr lang="en-GB" altLang="en-US" sz="2400" dirty="0">
                <a:latin typeface="Garabatos" panose="02000503000000020003" pitchFamily="2" charset="0"/>
              </a:rPr>
              <a:t> </a:t>
            </a:r>
            <a:r>
              <a:rPr lang="en-GB" altLang="en-US" sz="2400" dirty="0" err="1">
                <a:latin typeface="Garabatos" panose="02000503000000020003" pitchFamily="2" charset="0"/>
              </a:rPr>
              <a:t>estas</a:t>
            </a:r>
            <a:r>
              <a:rPr lang="en-GB" altLang="en-US" sz="2400" dirty="0">
                <a:latin typeface="Garabatos" panose="02000503000000020003" pitchFamily="2" charset="0"/>
              </a:rPr>
              <a:t> </a:t>
            </a:r>
            <a:r>
              <a:rPr lang="en-GB" altLang="en-US" sz="2400" dirty="0" err="1">
                <a:latin typeface="Garabatos" panose="02000503000000020003" pitchFamily="2" charset="0"/>
              </a:rPr>
              <a:t>fotos</a:t>
            </a:r>
            <a:r>
              <a:rPr lang="en-GB" altLang="en-US" sz="2400" dirty="0">
                <a:latin typeface="Garabatos" panose="02000503000000020003" pitchFamily="2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0888" y="5748338"/>
            <a:ext cx="7632700" cy="39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Garabatos" panose="02000503000000020003" pitchFamily="2" charset="0"/>
              </a:rPr>
              <a:t>¡</a:t>
            </a:r>
            <a:r>
              <a:rPr lang="en-GB" altLang="en-US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Todas</a:t>
            </a:r>
            <a:r>
              <a:rPr lang="en-GB" altLang="en-US" sz="1600" dirty="0">
                <a:solidFill>
                  <a:schemeClr val="tx1"/>
                </a:solidFill>
                <a:latin typeface="Garabatos" panose="02000503000000020003" pitchFamily="2" charset="0"/>
              </a:rPr>
              <a:t> son </a:t>
            </a:r>
            <a:r>
              <a:rPr lang="en-GB" altLang="en-US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plantas</a:t>
            </a:r>
            <a:r>
              <a:rPr lang="en-GB" altLang="en-US" sz="1600" dirty="0">
                <a:solidFill>
                  <a:schemeClr val="tx1"/>
                </a:solidFill>
                <a:latin typeface="Garabatos" panose="02000503000000020003" pitchFamily="2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B0A10-B038-4EAE-992E-6B8B4EA50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4" y="1837187"/>
            <a:ext cx="2371290" cy="1778468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B3EFF-7A0B-42D3-8607-7F3458E62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89" y="1837187"/>
            <a:ext cx="2371290" cy="1778468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FD493F-A1B3-41EA-A0DE-189FF2A3C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94" y="1837188"/>
            <a:ext cx="2371290" cy="1778468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CE06A9-DC64-4AEF-A7C1-E304220DA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2" y="3862195"/>
            <a:ext cx="2371290" cy="1778467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F0B086-0D70-469F-8F00-FBEC99F92B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49" y="3862195"/>
            <a:ext cx="2371290" cy="177846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66725" y="427038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200" dirty="0">
                <a:latin typeface="Garabatos" panose="02000503000000020003" pitchFamily="2" charset="0"/>
              </a:rPr>
              <a:t>¿</a:t>
            </a:r>
            <a:r>
              <a:rPr lang="en-GB" altLang="en-US" sz="3200" dirty="0" err="1">
                <a:latin typeface="Garabatos" panose="02000503000000020003" pitchFamily="2" charset="0"/>
              </a:rPr>
              <a:t>Cómo</a:t>
            </a:r>
            <a:r>
              <a:rPr lang="en-GB" altLang="en-US" sz="3200" dirty="0">
                <a:latin typeface="Garabatos" panose="02000503000000020003" pitchFamily="2" charset="0"/>
              </a:rPr>
              <a:t> </a:t>
            </a:r>
            <a:r>
              <a:rPr lang="en-GB" altLang="en-US" sz="3200" dirty="0" err="1">
                <a:latin typeface="Garabatos" panose="02000503000000020003" pitchFamily="2" charset="0"/>
              </a:rPr>
              <a:t>crece</a:t>
            </a:r>
            <a:r>
              <a:rPr lang="en-GB" altLang="en-US" sz="3200" dirty="0">
                <a:latin typeface="Garabatos" panose="02000503000000020003" pitchFamily="2" charset="0"/>
              </a:rPr>
              <a:t> </a:t>
            </a:r>
            <a:r>
              <a:rPr lang="en-GB" altLang="en-US" sz="3200" dirty="0" err="1">
                <a:latin typeface="Garabatos" panose="02000503000000020003" pitchFamily="2" charset="0"/>
              </a:rPr>
              <a:t>una</a:t>
            </a:r>
            <a:r>
              <a:rPr lang="en-GB" altLang="en-US" sz="3200" dirty="0">
                <a:latin typeface="Garabatos" panose="02000503000000020003" pitchFamily="2" charset="0"/>
              </a:rPr>
              <a:t> planta?</a:t>
            </a:r>
          </a:p>
        </p:txBody>
      </p:sp>
      <p:pic>
        <p:nvPicPr>
          <p:cNvPr id="24" name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420813"/>
            <a:ext cx="36004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E0EFB29-5A8E-4E65-9AA5-9350810368E1}"/>
              </a:ext>
            </a:extLst>
          </p:cNvPr>
          <p:cNvSpPr/>
          <p:nvPr/>
        </p:nvSpPr>
        <p:spPr>
          <a:xfrm>
            <a:off x="782758" y="1838325"/>
            <a:ext cx="2552700" cy="2236788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La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semilla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se pone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en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un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semillero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o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en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una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maceta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. A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veces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, la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semilla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tiene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que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cubrirse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con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abono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.  </a:t>
            </a:r>
          </a:p>
        </p:txBody>
      </p:sp>
      <p:pic>
        <p:nvPicPr>
          <p:cNvPr id="58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239963"/>
            <a:ext cx="36020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5DD0A11-1C95-4800-9E01-F6F913F02FD5}"/>
              </a:ext>
            </a:extLst>
          </p:cNvPr>
          <p:cNvSpPr/>
          <p:nvPr/>
        </p:nvSpPr>
        <p:spPr>
          <a:xfrm>
            <a:off x="719145" y="1838325"/>
            <a:ext cx="2552700" cy="2236788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La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semilla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necesita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agua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para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crecer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</a:p>
        </p:txBody>
      </p:sp>
      <p:pic>
        <p:nvPicPr>
          <p:cNvPr id="62" name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1420813"/>
            <a:ext cx="36004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22C1867-F41F-4EF3-820D-A5671824477A}"/>
              </a:ext>
            </a:extLst>
          </p:cNvPr>
          <p:cNvSpPr/>
          <p:nvPr/>
        </p:nvSpPr>
        <p:spPr>
          <a:xfrm>
            <a:off x="782758" y="1838325"/>
            <a:ext cx="2552700" cy="2236788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Entonces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, la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semilla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empieza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a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crecer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B7DB784-4889-437E-AE13-71377B0D0039}"/>
              </a:ext>
            </a:extLst>
          </p:cNvPr>
          <p:cNvSpPr/>
          <p:nvPr/>
        </p:nvSpPr>
        <p:spPr>
          <a:xfrm>
            <a:off x="782758" y="1838325"/>
            <a:ext cx="2552700" cy="2236788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Con la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ayuda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del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agua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y la luz del sol, la planta se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hace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más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grande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</a:p>
        </p:txBody>
      </p:sp>
      <p:pic>
        <p:nvPicPr>
          <p:cNvPr id="66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1420813"/>
            <a:ext cx="36004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1420813"/>
            <a:ext cx="36004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C0410E9-2231-45D3-9832-2D38792AA2BC}"/>
              </a:ext>
            </a:extLst>
          </p:cNvPr>
          <p:cNvSpPr/>
          <p:nvPr/>
        </p:nvSpPr>
        <p:spPr>
          <a:xfrm>
            <a:off x="809619" y="1838325"/>
            <a:ext cx="2551113" cy="2236788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La planta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sigue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creciendo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y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aparecen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las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flores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</a:p>
        </p:txBody>
      </p:sp>
      <p:pic>
        <p:nvPicPr>
          <p:cNvPr id="69" name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70" y="1264085"/>
            <a:ext cx="3798797" cy="524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7A7311F-442F-447C-9C8B-38178E33FA03}"/>
              </a:ext>
            </a:extLst>
          </p:cNvPr>
          <p:cNvSpPr/>
          <p:nvPr/>
        </p:nvSpPr>
        <p:spPr>
          <a:xfrm>
            <a:off x="846198" y="1838325"/>
            <a:ext cx="2552700" cy="2236788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En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algunas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plantas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, el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fruto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empieza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 a </a:t>
            </a:r>
            <a:r>
              <a:rPr lang="en-GB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crecer</a:t>
            </a:r>
            <a:r>
              <a:rPr lang="en-GB" sz="16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 animBg="1"/>
      <p:bldP spid="63" grpId="0" animBg="1"/>
      <p:bldP spid="64" grpId="0" animBg="1"/>
      <p:bldP spid="68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66725" y="549275"/>
            <a:ext cx="8220075" cy="9937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Garabatos" panose="02000503000000020003" pitchFamily="2" charset="0"/>
              </a:rPr>
              <a:t>¿</a:t>
            </a:r>
            <a:r>
              <a:rPr lang="en-GB" altLang="en-US" sz="2400" dirty="0" err="1">
                <a:latin typeface="Garabatos" panose="02000503000000020003" pitchFamily="2" charset="0"/>
              </a:rPr>
              <a:t>Qué</a:t>
            </a:r>
            <a:r>
              <a:rPr lang="en-GB" altLang="en-US" sz="2400" dirty="0">
                <a:latin typeface="Garabatos" panose="02000503000000020003" pitchFamily="2" charset="0"/>
              </a:rPr>
              <a:t> </a:t>
            </a:r>
            <a:r>
              <a:rPr lang="en-GB" altLang="en-US" sz="2400" dirty="0" err="1">
                <a:latin typeface="Garabatos" panose="02000503000000020003" pitchFamily="2" charset="0"/>
              </a:rPr>
              <a:t>necesita</a:t>
            </a:r>
            <a:r>
              <a:rPr lang="en-GB" altLang="en-US" sz="2400" dirty="0">
                <a:latin typeface="Garabatos" panose="02000503000000020003" pitchFamily="2" charset="0"/>
              </a:rPr>
              <a:t> </a:t>
            </a:r>
            <a:r>
              <a:rPr lang="en-GB" altLang="en-US" sz="2400" dirty="0" err="1">
                <a:latin typeface="Garabatos" panose="02000503000000020003" pitchFamily="2" charset="0"/>
              </a:rPr>
              <a:t>una</a:t>
            </a:r>
            <a:r>
              <a:rPr lang="en-GB" altLang="en-US" sz="2400" dirty="0">
                <a:latin typeface="Garabatos" panose="02000503000000020003" pitchFamily="2" charset="0"/>
              </a:rPr>
              <a:t> planta </a:t>
            </a:r>
            <a:br>
              <a:rPr lang="en-GB" altLang="en-US" sz="2400" dirty="0">
                <a:latin typeface="Garabatos" panose="02000503000000020003" pitchFamily="2" charset="0"/>
              </a:rPr>
            </a:br>
            <a:r>
              <a:rPr lang="en-GB" altLang="en-US" sz="2400" dirty="0">
                <a:latin typeface="Garabatos" panose="02000503000000020003" pitchFamily="2" charset="0"/>
              </a:rPr>
              <a:t>para </a:t>
            </a:r>
            <a:r>
              <a:rPr lang="en-GB" altLang="en-US" sz="2400" dirty="0" err="1">
                <a:latin typeface="Garabatos" panose="02000503000000020003" pitchFamily="2" charset="0"/>
              </a:rPr>
              <a:t>crecer</a:t>
            </a:r>
            <a:r>
              <a:rPr lang="en-GB" altLang="en-US" sz="2400" dirty="0">
                <a:latin typeface="Garabatos" panose="02000503000000020003" pitchFamily="2" charset="0"/>
              </a:rPr>
              <a:t>?</a:t>
            </a:r>
          </a:p>
        </p:txBody>
      </p:sp>
      <p:sp>
        <p:nvSpPr>
          <p:cNvPr id="17" name="Plants need sunlight">
            <a:extLst>
              <a:ext uri="{FF2B5EF4-FFF2-40B4-BE49-F238E27FC236}">
                <a16:creationId xmlns:a16="http://schemas.microsoft.com/office/drawing/2014/main" id="{72C725C4-6FF7-4E1E-A0F5-55BA2F3CA4C4}"/>
              </a:ext>
            </a:extLst>
          </p:cNvPr>
          <p:cNvSpPr/>
          <p:nvPr/>
        </p:nvSpPr>
        <p:spPr>
          <a:xfrm>
            <a:off x="3354388" y="4295775"/>
            <a:ext cx="2360612" cy="1800225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ysClr val="windowText" lastClr="000000"/>
                </a:solidFill>
                <a:latin typeface="Garabatos" panose="02000503000000020003" pitchFamily="2" charset="0"/>
              </a:rPr>
              <a:t>Las </a:t>
            </a:r>
            <a:r>
              <a:rPr lang="en-GB" sz="1200" dirty="0" err="1">
                <a:solidFill>
                  <a:sysClr val="windowText" lastClr="000000"/>
                </a:solidFill>
                <a:latin typeface="Garabatos" panose="02000503000000020003" pitchFamily="2" charset="0"/>
              </a:rPr>
              <a:t>plantas</a:t>
            </a:r>
            <a:r>
              <a:rPr lang="en-GB" sz="1200" dirty="0">
                <a:solidFill>
                  <a:sysClr val="windowText" lastClr="000000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Garabatos" panose="02000503000000020003" pitchFamily="2" charset="0"/>
              </a:rPr>
              <a:t>necesitan</a:t>
            </a:r>
            <a:r>
              <a:rPr lang="en-GB" sz="1200" dirty="0">
                <a:solidFill>
                  <a:sysClr val="windowText" lastClr="000000"/>
                </a:solidFill>
                <a:latin typeface="Garabatos" panose="02000503000000020003" pitchFamily="2" charset="0"/>
              </a:rPr>
              <a:t> sol, </a:t>
            </a:r>
            <a:r>
              <a:rPr lang="en-GB" sz="1200" dirty="0" err="1">
                <a:solidFill>
                  <a:sysClr val="windowText" lastClr="000000"/>
                </a:solidFill>
                <a:latin typeface="Garabatos" panose="02000503000000020003" pitchFamily="2" charset="0"/>
              </a:rPr>
              <a:t>pero</a:t>
            </a:r>
            <a:r>
              <a:rPr lang="en-GB" sz="1200" dirty="0">
                <a:solidFill>
                  <a:sysClr val="windowText" lastClr="000000"/>
                </a:solidFill>
                <a:latin typeface="Garabatos" panose="02000503000000020003" pitchFamily="2" charset="0"/>
              </a:rPr>
              <a:t> hay que </a:t>
            </a:r>
            <a:r>
              <a:rPr lang="en-GB" sz="1200" dirty="0" err="1">
                <a:solidFill>
                  <a:sysClr val="windowText" lastClr="000000"/>
                </a:solidFill>
                <a:latin typeface="Garabatos" panose="02000503000000020003" pitchFamily="2" charset="0"/>
              </a:rPr>
              <a:t>tener</a:t>
            </a:r>
            <a:r>
              <a:rPr lang="en-GB" sz="1200" dirty="0">
                <a:solidFill>
                  <a:sysClr val="windowText" lastClr="000000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Garabatos" panose="02000503000000020003" pitchFamily="2" charset="0"/>
              </a:rPr>
              <a:t>cuidado</a:t>
            </a:r>
            <a:r>
              <a:rPr lang="en-GB" sz="1200" dirty="0">
                <a:solidFill>
                  <a:sysClr val="windowText" lastClr="000000"/>
                </a:solidFill>
                <a:latin typeface="Garabatos" panose="02000503000000020003" pitchFamily="2" charset="0"/>
              </a:rPr>
              <a:t> de que la planta no se </a:t>
            </a:r>
            <a:r>
              <a:rPr lang="en-GB" sz="1200" dirty="0" err="1">
                <a:solidFill>
                  <a:sysClr val="windowText" lastClr="000000"/>
                </a:solidFill>
                <a:latin typeface="Garabatos" panose="02000503000000020003" pitchFamily="2" charset="0"/>
              </a:rPr>
              <a:t>caliente</a:t>
            </a:r>
            <a:r>
              <a:rPr lang="en-GB" sz="1200" dirty="0">
                <a:solidFill>
                  <a:sysClr val="windowText" lastClr="000000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ysClr val="windowText" lastClr="000000"/>
                </a:solidFill>
                <a:latin typeface="Garabatos" panose="02000503000000020003" pitchFamily="2" charset="0"/>
              </a:rPr>
              <a:t>demasiado</a:t>
            </a:r>
            <a:r>
              <a:rPr lang="en-GB" sz="1200" dirty="0">
                <a:solidFill>
                  <a:sysClr val="windowText" lastClr="000000"/>
                </a:solidFill>
                <a:latin typeface="Garabatos" panose="02000503000000020003" pitchFamily="2" charset="0"/>
              </a:rPr>
              <a:t>. 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3"/>
          <a:stretch>
            <a:fillRect/>
          </a:stretch>
        </p:blipFill>
        <p:spPr bwMode="auto">
          <a:xfrm>
            <a:off x="2967038" y="2388394"/>
            <a:ext cx="31369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727075" y="1564596"/>
            <a:ext cx="752157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Para que las 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semillas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crezcan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, hay que 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cuidarlas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mucho.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¿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Alguna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vez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has 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visto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crecer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una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planta? ¿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Alguna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vez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has 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cuidado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de </a:t>
            </a:r>
            <a:r>
              <a:rPr lang="en-GB" altLang="en-US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una</a:t>
            </a:r>
            <a:r>
              <a:rPr lang="en-GB" altLang="en-US" sz="1400" dirty="0">
                <a:solidFill>
                  <a:schemeClr val="tx1"/>
                </a:solidFill>
                <a:latin typeface="Garabatos" panose="02000503000000020003" pitchFamily="2" charset="0"/>
              </a:rPr>
              <a:t> planta?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id="{46AACC53-F75D-49CF-95DE-00E961727B84}"/>
              </a:ext>
            </a:extLst>
          </p:cNvPr>
          <p:cNvSpPr/>
          <p:nvPr/>
        </p:nvSpPr>
        <p:spPr>
          <a:xfrm>
            <a:off x="727075" y="4295775"/>
            <a:ext cx="2360613" cy="1800225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tx1"/>
                </a:solidFill>
                <a:latin typeface="Garabatos" panose="02000503000000020003" pitchFamily="2" charset="0"/>
              </a:rPr>
              <a:t>?</a:t>
            </a:r>
          </a:p>
        </p:txBody>
      </p:sp>
      <p:sp>
        <p:nvSpPr>
          <p:cNvPr id="15" name="plants need water">
            <a:extLst>
              <a:ext uri="{FF2B5EF4-FFF2-40B4-BE49-F238E27FC236}">
                <a16:creationId xmlns:a16="http://schemas.microsoft.com/office/drawing/2014/main" id="{703EA5A6-B2B7-4391-B1DE-C04457D5A01C}"/>
              </a:ext>
            </a:extLst>
          </p:cNvPr>
          <p:cNvSpPr/>
          <p:nvPr/>
        </p:nvSpPr>
        <p:spPr>
          <a:xfrm>
            <a:off x="727075" y="4295775"/>
            <a:ext cx="2360613" cy="1800225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Las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plantas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necesitan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agua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 para </a:t>
            </a:r>
            <a:r>
              <a:rPr lang="en-GB" sz="1400" dirty="0" err="1">
                <a:solidFill>
                  <a:schemeClr val="tx1"/>
                </a:solidFill>
                <a:latin typeface="Garabatos" panose="02000503000000020003" pitchFamily="2" charset="0"/>
              </a:rPr>
              <a:t>crecer</a:t>
            </a:r>
            <a:r>
              <a:rPr lang="en-GB" sz="14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FB6B68DC-5D3A-4D2F-BD08-F2E1570B5A95}"/>
              </a:ext>
            </a:extLst>
          </p:cNvPr>
          <p:cNvSpPr/>
          <p:nvPr/>
        </p:nvSpPr>
        <p:spPr>
          <a:xfrm>
            <a:off x="3333750" y="4305524"/>
            <a:ext cx="2360613" cy="1800225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tx1"/>
                </a:solidFill>
                <a:latin typeface="Garabatos" panose="02000503000000020003" pitchFamily="2" charset="0"/>
              </a:rPr>
              <a:t>?</a:t>
            </a:r>
          </a:p>
        </p:txBody>
      </p:sp>
      <p:sp>
        <p:nvSpPr>
          <p:cNvPr id="16" name="Plants need nutrients">
            <a:extLst>
              <a:ext uri="{FF2B5EF4-FFF2-40B4-BE49-F238E27FC236}">
                <a16:creationId xmlns:a16="http://schemas.microsoft.com/office/drawing/2014/main" id="{C8A9D2EE-8C0B-447F-9CCE-A88A779E8CA4}"/>
              </a:ext>
            </a:extLst>
          </p:cNvPr>
          <p:cNvSpPr/>
          <p:nvPr/>
        </p:nvSpPr>
        <p:spPr>
          <a:xfrm>
            <a:off x="5983288" y="4295775"/>
            <a:ext cx="2360612" cy="1800225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Las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plantas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necesitan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nutrientes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como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los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que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proporciona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el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abono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EE5DBBD-2A47-4682-8130-715BEDF26320}"/>
              </a:ext>
            </a:extLst>
          </p:cNvPr>
          <p:cNvSpPr/>
          <p:nvPr/>
        </p:nvSpPr>
        <p:spPr>
          <a:xfrm>
            <a:off x="5983288" y="4322848"/>
            <a:ext cx="2360612" cy="1800225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tx1"/>
                </a:solidFill>
                <a:latin typeface="Garabatos" panose="02000503000000020003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5" grpId="0" animBg="1"/>
      <p:bldP spid="23" grpId="0" animBg="1"/>
      <p:bldP spid="16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25450" y="677863"/>
            <a:ext cx="8220075" cy="9937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latin typeface="Garabatos" panose="02000503000000020003" pitchFamily="2" charset="0"/>
              </a:rPr>
              <a:t>¿</a:t>
            </a:r>
            <a:r>
              <a:rPr lang="en-GB" altLang="en-US" sz="2800" dirty="0" err="1">
                <a:latin typeface="Garabatos" panose="02000503000000020003" pitchFamily="2" charset="0"/>
              </a:rPr>
              <a:t>Qué</a:t>
            </a:r>
            <a:r>
              <a:rPr lang="en-GB" altLang="en-US" sz="2800" dirty="0">
                <a:latin typeface="Garabatos" panose="02000503000000020003" pitchFamily="2" charset="0"/>
              </a:rPr>
              <a:t> </a:t>
            </a:r>
            <a:r>
              <a:rPr lang="en-GB" altLang="en-US" sz="2800" dirty="0" err="1">
                <a:latin typeface="Garabatos" panose="02000503000000020003" pitchFamily="2" charset="0"/>
              </a:rPr>
              <a:t>hacen</a:t>
            </a:r>
            <a:r>
              <a:rPr lang="en-GB" altLang="en-US" sz="2800" dirty="0">
                <a:latin typeface="Garabatos" panose="02000503000000020003" pitchFamily="2" charset="0"/>
              </a:rPr>
              <a:t> las </a:t>
            </a:r>
            <a:r>
              <a:rPr lang="en-GB" altLang="en-US" sz="2800" dirty="0" err="1">
                <a:latin typeface="Garabatos" panose="02000503000000020003" pitchFamily="2" charset="0"/>
              </a:rPr>
              <a:t>diferentes</a:t>
            </a:r>
            <a:r>
              <a:rPr lang="en-GB" altLang="en-US" sz="2800" dirty="0">
                <a:latin typeface="Garabatos" panose="02000503000000020003" pitchFamily="2" charset="0"/>
              </a:rPr>
              <a:t> </a:t>
            </a:r>
            <a:r>
              <a:rPr lang="en-GB" altLang="en-US" sz="2800" dirty="0" err="1">
                <a:latin typeface="Garabatos" panose="02000503000000020003" pitchFamily="2" charset="0"/>
              </a:rPr>
              <a:t>partes</a:t>
            </a:r>
            <a:r>
              <a:rPr lang="en-GB" altLang="en-US" sz="2800" dirty="0">
                <a:latin typeface="Garabatos" panose="02000503000000020003" pitchFamily="2" charset="0"/>
              </a:rPr>
              <a:t> de la planta?</a:t>
            </a: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049338"/>
            <a:ext cx="356552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tem">
            <a:extLst>
              <a:ext uri="{FF2B5EF4-FFF2-40B4-BE49-F238E27FC236}">
                <a16:creationId xmlns:a16="http://schemas.microsoft.com/office/drawing/2014/main" id="{899D72B9-31A8-40DF-ACD9-563EA68AD817}"/>
              </a:ext>
            </a:extLst>
          </p:cNvPr>
          <p:cNvSpPr/>
          <p:nvPr/>
        </p:nvSpPr>
        <p:spPr>
          <a:xfrm>
            <a:off x="4189413" y="2968625"/>
            <a:ext cx="474662" cy="361950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  <a:latin typeface="Garabatos" panose="02000503000000020003" pitchFamily="2" charset="0"/>
              </a:rPr>
              <a:t>?</a:t>
            </a:r>
            <a:endParaRPr lang="en-GB" sz="2000" b="1" dirty="0">
              <a:solidFill>
                <a:schemeClr val="tx1"/>
              </a:solidFill>
              <a:latin typeface="Garabatos" panose="02000503000000020003" pitchFamily="2" charset="0"/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9497C8F-22E8-4B93-A17B-D3E3C99F3DC5}"/>
              </a:ext>
            </a:extLst>
          </p:cNvPr>
          <p:cNvSpPr/>
          <p:nvPr/>
        </p:nvSpPr>
        <p:spPr>
          <a:xfrm>
            <a:off x="695325" y="1763713"/>
            <a:ext cx="2727325" cy="2120900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Las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flores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son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bonitas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,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tienen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muchos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colores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y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huelen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muy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bien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Esto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es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para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atraer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a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los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animales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y a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los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insectos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que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ayudan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a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producir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las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semillas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para las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nuevas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100" dirty="0" err="1">
                <a:solidFill>
                  <a:schemeClr val="tx1"/>
                </a:solidFill>
                <a:latin typeface="Garabatos" panose="02000503000000020003" pitchFamily="2" charset="0"/>
              </a:rPr>
              <a:t>plantas</a:t>
            </a:r>
            <a:r>
              <a:rPr lang="en-GB" sz="11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</a:p>
        </p:txBody>
      </p:sp>
      <p:sp>
        <p:nvSpPr>
          <p:cNvPr id="18" name="2">
            <a:extLst>
              <a:ext uri="{FF2B5EF4-FFF2-40B4-BE49-F238E27FC236}">
                <a16:creationId xmlns:a16="http://schemas.microsoft.com/office/drawing/2014/main" id="{DE0629E6-AF49-4F73-9733-D7F771F7DF69}"/>
              </a:ext>
            </a:extLst>
          </p:cNvPr>
          <p:cNvSpPr/>
          <p:nvPr/>
        </p:nvSpPr>
        <p:spPr>
          <a:xfrm>
            <a:off x="5749925" y="1763713"/>
            <a:ext cx="2727325" cy="2120900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El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tallo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de la planta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ayuda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a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sujetarla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y la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mantiene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firme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. El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tallo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sirve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para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transportar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los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nutrientes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y el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agua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desde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las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raíces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  <a:endParaRPr lang="en-GB" sz="1100" dirty="0">
              <a:solidFill>
                <a:schemeClr val="tx1"/>
              </a:solidFill>
              <a:latin typeface="Garabatos" panose="02000503000000020003" pitchFamily="2" charset="0"/>
            </a:endParaRPr>
          </a:p>
        </p:txBody>
      </p:sp>
      <p:sp>
        <p:nvSpPr>
          <p:cNvPr id="24" name="roots">
            <a:extLst>
              <a:ext uri="{FF2B5EF4-FFF2-40B4-BE49-F238E27FC236}">
                <a16:creationId xmlns:a16="http://schemas.microsoft.com/office/drawing/2014/main" id="{B9D4689A-1142-46AA-A289-AEE43EB52FBC}"/>
              </a:ext>
            </a:extLst>
          </p:cNvPr>
          <p:cNvSpPr/>
          <p:nvPr/>
        </p:nvSpPr>
        <p:spPr>
          <a:xfrm>
            <a:off x="3886200" y="5672138"/>
            <a:ext cx="473075" cy="334962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Garabatos" panose="02000503000000020003" pitchFamily="2" charset="0"/>
              </a:rPr>
              <a:t>?</a:t>
            </a:r>
            <a:endParaRPr lang="en-GB" sz="2400" b="1" dirty="0">
              <a:solidFill>
                <a:schemeClr val="tx1"/>
              </a:solidFill>
              <a:latin typeface="Garabatos" panose="02000503000000020003" pitchFamily="2" charset="0"/>
            </a:endParaRPr>
          </a:p>
        </p:txBody>
      </p:sp>
      <p:sp>
        <p:nvSpPr>
          <p:cNvPr id="26" name="leaves">
            <a:extLst>
              <a:ext uri="{FF2B5EF4-FFF2-40B4-BE49-F238E27FC236}">
                <a16:creationId xmlns:a16="http://schemas.microsoft.com/office/drawing/2014/main" id="{7BE225A1-3702-4684-BAFB-3D10AFEA7856}"/>
              </a:ext>
            </a:extLst>
          </p:cNvPr>
          <p:cNvSpPr/>
          <p:nvPr/>
        </p:nvSpPr>
        <p:spPr>
          <a:xfrm>
            <a:off x="4764087" y="4421126"/>
            <a:ext cx="474662" cy="361950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Garabatos" panose="02000503000000020003" pitchFamily="2" charset="0"/>
              </a:rPr>
              <a:t>?</a:t>
            </a:r>
          </a:p>
        </p:txBody>
      </p:sp>
      <p:sp>
        <p:nvSpPr>
          <p:cNvPr id="27" name="flower">
            <a:extLst>
              <a:ext uri="{FF2B5EF4-FFF2-40B4-BE49-F238E27FC236}">
                <a16:creationId xmlns:a16="http://schemas.microsoft.com/office/drawing/2014/main" id="{892FC4EF-01B0-4483-AAA3-4CADA25DF73F}"/>
              </a:ext>
            </a:extLst>
          </p:cNvPr>
          <p:cNvSpPr/>
          <p:nvPr/>
        </p:nvSpPr>
        <p:spPr>
          <a:xfrm>
            <a:off x="3860800" y="1960563"/>
            <a:ext cx="471488" cy="360362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  <a:latin typeface="Garabatos" panose="02000503000000020003" pitchFamily="2" charset="0"/>
              </a:rPr>
              <a:t>?</a:t>
            </a:r>
            <a:endParaRPr lang="en-GB" sz="2000" b="1" dirty="0">
              <a:solidFill>
                <a:schemeClr val="tx1"/>
              </a:solidFill>
              <a:latin typeface="Garabatos" panose="02000503000000020003" pitchFamily="2" charset="0"/>
            </a:endParaRP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9DFD52A8-BAA3-4BD3-899F-8EF33DBBD9BB}"/>
              </a:ext>
            </a:extLst>
          </p:cNvPr>
          <p:cNvSpPr/>
          <p:nvPr/>
        </p:nvSpPr>
        <p:spPr>
          <a:xfrm>
            <a:off x="5722938" y="4022725"/>
            <a:ext cx="2725737" cy="2119313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Las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hojas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absorben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la luz del sol para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generar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comida para la planta. Este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proceso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se llama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fotosíntesis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</a:p>
        </p:txBody>
      </p:sp>
      <p:sp>
        <p:nvSpPr>
          <p:cNvPr id="29" name="2">
            <a:extLst>
              <a:ext uri="{FF2B5EF4-FFF2-40B4-BE49-F238E27FC236}">
                <a16:creationId xmlns:a16="http://schemas.microsoft.com/office/drawing/2014/main" id="{E0DEDB72-FA0D-45AF-BA1B-37D1212DFAF2}"/>
              </a:ext>
            </a:extLst>
          </p:cNvPr>
          <p:cNvSpPr/>
          <p:nvPr/>
        </p:nvSpPr>
        <p:spPr>
          <a:xfrm>
            <a:off x="674688" y="4022725"/>
            <a:ext cx="2727325" cy="2119313"/>
          </a:xfrm>
          <a:prstGeom prst="round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Las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raíces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sujetan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a las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plantas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en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el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suelo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y sin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ellas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las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plantas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se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caerían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. Las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raíces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absorben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los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nutrientes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y el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agua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 del </a:t>
            </a:r>
            <a:r>
              <a:rPr lang="en-GB" sz="1200" dirty="0" err="1">
                <a:solidFill>
                  <a:schemeClr val="tx1"/>
                </a:solidFill>
                <a:latin typeface="Garabatos" panose="02000503000000020003" pitchFamily="2" charset="0"/>
              </a:rPr>
              <a:t>suelo</a:t>
            </a:r>
            <a:r>
              <a:rPr lang="en-GB" sz="12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  <a:endParaRPr lang="en-GB" sz="1100" dirty="0">
              <a:solidFill>
                <a:schemeClr val="tx1"/>
              </a:solidFill>
              <a:latin typeface="Garabatos" panose="02000503000000020003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17513" y="446088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200" dirty="0">
                <a:latin typeface="Garabatos" panose="02000503000000020003" pitchFamily="2" charset="0"/>
              </a:rPr>
              <a:t>¿</a:t>
            </a:r>
            <a:r>
              <a:rPr lang="en-GB" altLang="en-US" sz="3200" dirty="0" err="1">
                <a:latin typeface="Garabatos" panose="02000503000000020003" pitchFamily="2" charset="0"/>
              </a:rPr>
              <a:t>Qué</a:t>
            </a:r>
            <a:r>
              <a:rPr lang="en-GB" altLang="en-US" sz="3200" dirty="0">
                <a:latin typeface="Garabatos" panose="02000503000000020003" pitchFamily="2" charset="0"/>
              </a:rPr>
              <a:t> has </a:t>
            </a:r>
            <a:r>
              <a:rPr lang="en-GB" altLang="en-US" sz="3200" dirty="0" err="1">
                <a:latin typeface="Garabatos" panose="02000503000000020003" pitchFamily="2" charset="0"/>
              </a:rPr>
              <a:t>aprendido</a:t>
            </a:r>
            <a:r>
              <a:rPr lang="en-GB" altLang="en-US" sz="3200" dirty="0">
                <a:latin typeface="Garabatos" panose="02000503000000020003" pitchFamily="2" charset="0"/>
              </a:rPr>
              <a:t> hoy?</a:t>
            </a:r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660400" y="1328738"/>
            <a:ext cx="7521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Cuéntale</a:t>
            </a:r>
            <a:r>
              <a:rPr lang="en-GB" altLang="en-US" sz="1600" dirty="0">
                <a:solidFill>
                  <a:schemeClr val="tx1"/>
                </a:solidFill>
                <a:latin typeface="Garabatos" panose="02000503000000020003" pitchFamily="2" charset="0"/>
              </a:rPr>
              <a:t> a </a:t>
            </a:r>
            <a:r>
              <a:rPr lang="en-GB" altLang="en-US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tu</a:t>
            </a:r>
            <a:r>
              <a:rPr lang="en-GB" altLang="en-US" sz="1600" dirty="0">
                <a:solidFill>
                  <a:schemeClr val="tx1"/>
                </a:solidFill>
                <a:latin typeface="Garabatos" panose="02000503000000020003" pitchFamily="2" charset="0"/>
              </a:rPr>
              <a:t> </a:t>
            </a:r>
            <a:r>
              <a:rPr lang="en-GB" altLang="en-US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compañero</a:t>
            </a:r>
            <a:r>
              <a:rPr lang="en-GB" altLang="en-US" sz="1600" dirty="0">
                <a:solidFill>
                  <a:schemeClr val="tx1"/>
                </a:solidFill>
                <a:latin typeface="Garabatos" panose="02000503000000020003" pitchFamily="2" charset="0"/>
              </a:rPr>
              <a:t>/a </a:t>
            </a:r>
            <a:r>
              <a:rPr lang="en-GB" altLang="en-US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todo</a:t>
            </a:r>
            <a:r>
              <a:rPr lang="en-GB" altLang="en-US" sz="1600" dirty="0">
                <a:solidFill>
                  <a:schemeClr val="tx1"/>
                </a:solidFill>
                <a:latin typeface="Garabatos" panose="02000503000000020003" pitchFamily="2" charset="0"/>
              </a:rPr>
              <a:t> lo que has </a:t>
            </a:r>
            <a:r>
              <a:rPr lang="en-GB" altLang="en-US" sz="1600" dirty="0" err="1">
                <a:solidFill>
                  <a:schemeClr val="tx1"/>
                </a:solidFill>
                <a:latin typeface="Garabatos" panose="02000503000000020003" pitchFamily="2" charset="0"/>
              </a:rPr>
              <a:t>aprendido</a:t>
            </a:r>
            <a:r>
              <a:rPr lang="en-GB" altLang="en-US" sz="1600" dirty="0">
                <a:solidFill>
                  <a:schemeClr val="tx1"/>
                </a:solidFill>
                <a:latin typeface="Garabatos" panose="02000503000000020003" pitchFamily="2" charset="0"/>
              </a:rPr>
              <a:t>. 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222500"/>
            <a:ext cx="569118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316</TotalTime>
  <Words>314</Words>
  <Application>Microsoft Office PowerPoint</Application>
  <PresentationFormat>Presentación en pantalla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Garabatos</vt:lpstr>
      <vt:lpstr>Calibri</vt:lpstr>
      <vt:lpstr>Twinkl SemiBold</vt:lpstr>
      <vt:lpstr>Twinkl</vt:lpstr>
      <vt:lpstr>Arial</vt:lpstr>
      <vt:lpstr>Office Theme</vt:lpstr>
      <vt:lpstr>Presentación de PowerPoint</vt:lpstr>
      <vt:lpstr>¿Qué tienen en común estas fotos?</vt:lpstr>
      <vt:lpstr>¿Cómo crece una planta?</vt:lpstr>
      <vt:lpstr>¿Qué necesita una planta  para crecer?</vt:lpstr>
      <vt:lpstr>¿Qué hacen las diferentes partes de la planta?</vt:lpstr>
      <vt:lpstr>¿Qué has aprendido hoy?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Luckett</dc:creator>
  <cp:lastModifiedBy>Internet</cp:lastModifiedBy>
  <cp:revision>18</cp:revision>
  <dcterms:created xsi:type="dcterms:W3CDTF">2017-09-06T11:38:49Z</dcterms:created>
  <dcterms:modified xsi:type="dcterms:W3CDTF">2020-05-13T11:33:04Z</dcterms:modified>
</cp:coreProperties>
</file>